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269" r:id="rId6"/>
    <p:sldId id="270" r:id="rId7"/>
    <p:sldId id="271" r:id="rId8"/>
    <p:sldId id="282" r:id="rId9"/>
    <p:sldId id="288" r:id="rId10"/>
    <p:sldId id="287" r:id="rId11"/>
    <p:sldId id="259" r:id="rId12"/>
    <p:sldId id="260" r:id="rId13"/>
    <p:sldId id="261" r:id="rId14"/>
    <p:sldId id="284" r:id="rId15"/>
    <p:sldId id="263" r:id="rId16"/>
    <p:sldId id="264" r:id="rId17"/>
    <p:sldId id="285" r:id="rId18"/>
    <p:sldId id="265" r:id="rId19"/>
    <p:sldId id="289" r:id="rId20"/>
    <p:sldId id="266" r:id="rId21"/>
    <p:sldId id="267"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1"/>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1"/>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1"/>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1"/>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1"/>
          </p:cNvPicPr>
          <p:nvPr/>
        </p:nvPicPr>
        <p:blipFill>
          <a:blip r:embed="rId3"/>
          <a:srcRect l="18732"/>
          <a:stretch>
            <a:fillRect/>
          </a:stretch>
        </p:blipFill>
        <p:spPr>
          <a:xfrm flipH="1">
            <a:off x="13997189" y="0"/>
            <a:ext cx="10393162" cy="13716001"/>
          </a:xfrm>
          <a:prstGeom prst="rect">
            <a:avLst/>
          </a:prstGeom>
          <a:ln w="12700">
            <a:miter lim="400000"/>
            <a:headEnd/>
            <a:tailEnd/>
          </a:ln>
        </p:spPr>
      </p:pic>
      <p:sp>
        <p:nvSpPr>
          <p:cNvPr id="48"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1"/>
          </p:cNvPicPr>
          <p:nvPr/>
        </p:nvPicPr>
        <p:blipFill>
          <a:blip r:embed="rId3"/>
          <a:srcRect l="53263"/>
          <a:stretch>
            <a:fillRect/>
          </a:stretch>
        </p:blipFill>
        <p:spPr>
          <a:xfrm flipH="1">
            <a:off x="18391389" y="0"/>
            <a:ext cx="5977084" cy="13716000"/>
          </a:xfrm>
          <a:prstGeom prst="rect">
            <a:avLst/>
          </a:prstGeom>
          <a:ln w="12700">
            <a:miter lim="400000"/>
            <a:headEnd/>
            <a:tailEnd/>
          </a:ln>
        </p:spPr>
      </p:pic>
      <p:sp>
        <p:nvSpPr>
          <p:cNvPr id="57"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1"/>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1"/>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1"/>
          <p:nvPr>
            <p:ph type="title" hasCustomPrompt="1"/>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image" Target="../media/image4.tiff"/></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1.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4.tiff"/></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1"/>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1"/>
          <p:nvPr/>
        </p:nvSpPr>
        <p:spPr>
          <a:xfrm>
            <a:off x="1544373" y="3828098"/>
            <a:ext cx="8397772" cy="1640205"/>
          </a:xfrm>
          <a:prstGeom prst="rect">
            <a:avLst/>
          </a:prstGeom>
          <a:ln w="12700">
            <a:miter lim="400000"/>
          </a:ln>
        </p:spPr>
        <p:txBody>
          <a:bodyPr lIns="50800" tIns="50800" rIns="50800" bIns="50800" anchor="ctr">
            <a:spAutoFit/>
          </a:bodyPr>
          <a:lstStyle/>
          <a:p>
            <a:pPr algn="l">
              <a:defRPr sz="10000" b="1">
                <a:solidFill>
                  <a:srgbClr val="FFFFFF"/>
                </a:solidFill>
              </a:defRPr>
            </a:pPr>
            <a:r>
              <a:rPr lang="en-US" altLang="zh-CN">
                <a:sym typeface="+mn-ea"/>
              </a:rPr>
              <a:t>Zeitgeist</a:t>
            </a:r>
            <a:endParaRPr lang="en-US" altLang="zh-CN">
              <a:sym typeface="+mn-ea"/>
            </a:endParaRPr>
          </a:p>
        </p:txBody>
      </p:sp>
      <p:sp>
        <p:nvSpPr>
          <p:cNvPr id="121" name="Presentation Subtitle"/>
          <p:cNvSpPr txBox="1"/>
          <p:nvPr/>
        </p:nvSpPr>
        <p:spPr>
          <a:xfrm>
            <a:off x="1544373" y="6191885"/>
            <a:ext cx="8397772" cy="1332230"/>
          </a:xfrm>
          <a:prstGeom prst="rect">
            <a:avLst/>
          </a:prstGeom>
          <a:ln w="12700">
            <a:miter lim="400000"/>
          </a:ln>
        </p:spPr>
        <p:txBody>
          <a:bodyPr lIns="50800" tIns="50800" rIns="50800" bIns="50800" anchor="ctr">
            <a:spAutoFit/>
          </a:bodyPr>
          <a:lstStyle>
            <a:lvl1pPr algn="l">
              <a:defRPr sz="4000" b="1">
                <a:solidFill>
                  <a:srgbClr val="FFFFFF"/>
                </a:solidFill>
              </a:defRPr>
            </a:lvl1pPr>
          </a:lstStyle>
          <a:p>
            <a:r>
              <a:rPr lang="zh-CN" altLang="en-US"/>
              <a:t>一个不断发展的</a:t>
            </a:r>
            <a:r>
              <a:rPr lang="zh-CN" altLang="en-US"/>
              <a:t>专注预测市场和</a:t>
            </a:r>
            <a:r>
              <a:rPr lang="en-US" altLang="zh-CN"/>
              <a:t>Futarchy</a:t>
            </a:r>
            <a:r>
              <a:rPr lang="zh-CN" altLang="en-US"/>
              <a:t>的区块链</a:t>
            </a:r>
            <a:r>
              <a:rPr lang="zh-CN" altLang="en-US"/>
              <a:t>平台</a:t>
            </a:r>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1"/>
          <p:nvPr/>
        </p:nvSpPr>
        <p:spPr>
          <a:xfrm>
            <a:off x="1209807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a:latin typeface="微软雅黑" panose="020B0503020204020204" charset="-122"/>
                <a:ea typeface="微软雅黑" panose="020B0503020204020204" charset="-122"/>
                <a:cs typeface="微软雅黑" panose="020B0503020204020204" charset="-122"/>
              </a:rPr>
              <a:t>Zeitgeist</a:t>
            </a:r>
            <a:r>
              <a:rPr lang="zh-CN">
                <a:latin typeface="微软雅黑" panose="020B0503020204020204" charset="-122"/>
                <a:ea typeface="微软雅黑" panose="020B0503020204020204" charset="-122"/>
                <a:cs typeface="微软雅黑" panose="020B0503020204020204" charset="-122"/>
              </a:rPr>
              <a:t>工作原理</a:t>
            </a:r>
            <a:endParaRPr lang="zh-CN">
              <a:latin typeface="微软雅黑" panose="020B0503020204020204" charset="-122"/>
              <a:ea typeface="微软雅黑" panose="020B0503020204020204" charset="-122"/>
              <a:cs typeface="微软雅黑" panose="020B0503020204020204" charset="-122"/>
            </a:endParaRPr>
          </a:p>
        </p:txBody>
      </p:sp>
      <p:pic>
        <p:nvPicPr>
          <p:cNvPr id="191"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93" name="Изображение" descr="Изображение"/>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pic>
        <p:nvPicPr>
          <p:cNvPr id="194"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5"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196"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197" name="Zeitgeist is an evolving blockchain for prediction markets and futarchy"/>
          <p:cNvSpPr txBox="1"/>
          <p:nvPr/>
        </p:nvSpPr>
        <p:spPr>
          <a:xfrm>
            <a:off x="16207055" y="2028703"/>
            <a:ext cx="7623606" cy="4778497"/>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98" name="Built on Substrate, Ready for Polkadot"/>
          <p:cNvSpPr txBox="1"/>
          <p:nvPr/>
        </p:nvSpPr>
        <p:spPr>
          <a:xfrm>
            <a:off x="16176935" y="7172386"/>
            <a:ext cx="7559090" cy="1180907"/>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Built on Substrate, Ready for Polkadot</a:t>
            </a:r>
          </a:p>
        </p:txBody>
      </p:sp>
      <p:sp>
        <p:nvSpPr>
          <p:cNvPr id="19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6177361" y="8893139"/>
            <a:ext cx="6874600" cy="3454401"/>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The most common prediction market trades only two outcomes on an event: “Yes” or “No”. This means that traders are betting on whether an event happens or it does not. These markets are sometimes known as binary markets since they only trade two distinct outcomes.</a:t>
            </a:r>
          </a:p>
        </p:txBody>
      </p:sp>
      <p:grpSp>
        <p:nvGrpSpPr>
          <p:cNvPr id="205" name="Группа"/>
          <p:cNvGrpSpPr/>
          <p:nvPr/>
        </p:nvGrpSpPr>
        <p:grpSpPr>
          <a:xfrm>
            <a:off x="1531674" y="12104436"/>
            <a:ext cx="5617981" cy="473711"/>
            <a:chOff x="0" y="0"/>
            <a:chExt cx="5617980" cy="473710"/>
          </a:xfrm>
        </p:grpSpPr>
        <p:sp>
          <p:nvSpPr>
            <p:cNvPr id="200" name="1"/>
            <p:cNvSpPr txBox="1"/>
            <p:nvPr/>
          </p:nvSpPr>
          <p:spPr>
            <a:xfrm>
              <a:off x="0" y="0"/>
              <a:ext cx="1315115"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1</a:t>
              </a:r>
            </a:p>
          </p:txBody>
        </p:sp>
        <p:sp>
          <p:nvSpPr>
            <p:cNvPr id="201" name="Zeitgeist"/>
            <p:cNvSpPr txBox="1"/>
            <p:nvPr/>
          </p:nvSpPr>
          <p:spPr>
            <a:xfrm>
              <a:off x="961651" y="0"/>
              <a:ext cx="1952248"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Zeitgeist</a:t>
              </a:r>
            </a:p>
          </p:txBody>
        </p:sp>
        <p:sp>
          <p:nvSpPr>
            <p:cNvPr id="202" name="Presentation"/>
            <p:cNvSpPr txBox="1"/>
            <p:nvPr/>
          </p:nvSpPr>
          <p:spPr>
            <a:xfrm>
              <a:off x="3067240" y="0"/>
              <a:ext cx="2550741"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Presentation</a:t>
              </a:r>
            </a:p>
          </p:txBody>
        </p:sp>
        <p:sp>
          <p:nvSpPr>
            <p:cNvPr id="203" name="Кружок"/>
            <p:cNvSpPr/>
            <p:nvPr/>
          </p:nvSpPr>
          <p:spPr>
            <a:xfrm>
              <a:off x="2625863"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sp>
          <p:nvSpPr>
            <p:cNvPr id="204" name="Кружок"/>
            <p:cNvSpPr/>
            <p:nvPr/>
          </p:nvSpPr>
          <p:spPr>
            <a:xfrm>
              <a:off x="595704"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169" name="How It Works"/>
          <p:cNvSpPr txBox="1"/>
          <p:nvPr/>
        </p:nvSpPr>
        <p:spPr>
          <a:xfrm>
            <a:off x="9178978" y="83248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ltLang="en-US">
                <a:ea typeface="宋体" panose="02010600030101010101" pitchFamily="2" charset="-122"/>
              </a:rPr>
              <a:t>链上的法院系统</a:t>
            </a:r>
            <a:endParaRPr lang="zh-CN" altLang="en-US">
              <a:ea typeface="宋体" panose="02010600030101010101" pitchFamily="2" charset="-122"/>
            </a:endParaRPr>
          </a:p>
        </p:txBody>
      </p:sp>
      <p:grpSp>
        <p:nvGrpSpPr>
          <p:cNvPr id="2" name="Group 1"/>
          <p:cNvGrpSpPr/>
          <p:nvPr/>
        </p:nvGrpSpPr>
        <p:grpSpPr>
          <a:xfrm rot="0">
            <a:off x="2388870" y="2768600"/>
            <a:ext cx="10838815" cy="2290937"/>
            <a:chOff x="6707124" y="1410006"/>
            <a:chExt cx="4873752" cy="1030059"/>
          </a:xfrm>
          <a:noFill/>
        </p:grpSpPr>
        <p:sp>
          <p:nvSpPr>
            <p:cNvPr id="3" name="Rectangle: Rounded Corners 29"/>
            <p:cNvSpPr/>
            <p:nvPr/>
          </p:nvSpPr>
          <p:spPr>
            <a:xfrm>
              <a:off x="7695590" y="1630213"/>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ZTG 的持有者可以质押他们的代币以加入陪审团。每当针对特定市场进行预言机争议时，这些陪审员都是随机选择的。</a:t>
              </a:r>
              <a:endParaRPr lang="en-US" sz="3200" noProof="1">
                <a:solidFill>
                  <a:schemeClr val="bg1"/>
                </a:solidFill>
              </a:endParaRPr>
            </a:p>
          </p:txBody>
        </p:sp>
        <p:grpSp>
          <p:nvGrpSpPr>
            <p:cNvPr id="4" name="Group 3"/>
            <p:cNvGrpSpPr/>
            <p:nvPr/>
          </p:nvGrpSpPr>
          <p:grpSpPr>
            <a:xfrm>
              <a:off x="6707124" y="1410006"/>
              <a:ext cx="4873752" cy="0"/>
              <a:chOff x="6707124" y="561442"/>
              <a:chExt cx="4873752" cy="0"/>
            </a:xfrm>
            <a:grpFill/>
          </p:grpSpPr>
          <p:cxnSp>
            <p:nvCxnSpPr>
              <p:cNvPr id="5" name="Straight Connector 4"/>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 name="TextBox 23"/>
            <p:cNvSpPr txBox="1"/>
            <p:nvPr/>
          </p:nvSpPr>
          <p:spPr>
            <a:xfrm>
              <a:off x="6926281" y="1664374"/>
              <a:ext cx="550151" cy="206879"/>
            </a:xfrm>
            <a:prstGeom prst="rect">
              <a:avLst/>
            </a:prstGeom>
            <a:grpFill/>
          </p:spPr>
          <p:txBody>
            <a:bodyPr wrap="square" rtlCol="0" anchor="b">
              <a:spAutoFit/>
            </a:bodyPr>
            <a:lstStyle/>
            <a:p>
              <a:r>
                <a:rPr lang="en-US" sz="2800" b="1" dirty="0"/>
                <a:t>01</a:t>
              </a:r>
              <a:endParaRPr lang="en-US" sz="2800" b="1" dirty="0"/>
            </a:p>
          </p:txBody>
        </p:sp>
      </p:grpSp>
      <p:grpSp>
        <p:nvGrpSpPr>
          <p:cNvPr id="9" name="Group 8"/>
          <p:cNvGrpSpPr/>
          <p:nvPr/>
        </p:nvGrpSpPr>
        <p:grpSpPr>
          <a:xfrm rot="0">
            <a:off x="2388870" y="5654675"/>
            <a:ext cx="10838815" cy="2667432"/>
            <a:chOff x="6707124" y="1410006"/>
            <a:chExt cx="4873752" cy="1199340"/>
          </a:xfrm>
          <a:noFill/>
        </p:grpSpPr>
        <p:sp>
          <p:nvSpPr>
            <p:cNvPr id="10" name="Rectangle: Rounded Corners 32"/>
            <p:cNvSpPr/>
            <p:nvPr/>
          </p:nvSpPr>
          <p:spPr>
            <a:xfrm>
              <a:off x="7695590" y="1565687"/>
              <a:ext cx="3885286" cy="104365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法院的陪审员将负责选择市场的真实结果。法院的决定可能会受到质疑，这会越来越多地增加被选中的陪审员的数量——每次都增加了赌注。</a:t>
              </a:r>
              <a:endParaRPr lang="en-US" sz="3200" noProof="1">
                <a:solidFill>
                  <a:schemeClr val="bg1"/>
                </a:solidFill>
              </a:endParaRPr>
            </a:p>
          </p:txBody>
        </p:sp>
        <p:grpSp>
          <p:nvGrpSpPr>
            <p:cNvPr id="11" name="Group 10"/>
            <p:cNvGrpSpPr/>
            <p:nvPr/>
          </p:nvGrpSpPr>
          <p:grpSpPr>
            <a:xfrm>
              <a:off x="6707124" y="1410006"/>
              <a:ext cx="4873752" cy="0"/>
              <a:chOff x="6707124" y="561442"/>
              <a:chExt cx="4873752" cy="0"/>
            </a:xfrm>
            <a:grpFill/>
          </p:grpSpPr>
          <p:cxnSp>
            <p:nvCxnSpPr>
              <p:cNvPr id="12" name="Straight Connector 11"/>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14" name="TextBox 34"/>
            <p:cNvSpPr txBox="1"/>
            <p:nvPr/>
          </p:nvSpPr>
          <p:spPr>
            <a:xfrm>
              <a:off x="6926281" y="1496477"/>
              <a:ext cx="550151" cy="206879"/>
            </a:xfrm>
            <a:prstGeom prst="rect">
              <a:avLst/>
            </a:prstGeom>
            <a:grpFill/>
          </p:spPr>
          <p:txBody>
            <a:bodyPr wrap="square" rtlCol="0" anchor="b">
              <a:spAutoFit/>
            </a:bodyPr>
            <a:lstStyle/>
            <a:p>
              <a:r>
                <a:rPr lang="en-US" sz="2800" b="1" dirty="0"/>
                <a:t>02</a:t>
              </a:r>
              <a:endParaRPr lang="en-US" sz="2800" b="1" dirty="0"/>
            </a:p>
          </p:txBody>
        </p:sp>
      </p:grpSp>
      <p:grpSp>
        <p:nvGrpSpPr>
          <p:cNvPr id="16" name="Group 15"/>
          <p:cNvGrpSpPr/>
          <p:nvPr/>
        </p:nvGrpSpPr>
        <p:grpSpPr>
          <a:xfrm rot="0">
            <a:off x="2388870" y="8540750"/>
            <a:ext cx="10838815" cy="1699847"/>
            <a:chOff x="6707124" y="1410006"/>
            <a:chExt cx="4873752" cy="764291"/>
          </a:xfrm>
          <a:noFill/>
        </p:grpSpPr>
        <p:sp>
          <p:nvSpPr>
            <p:cNvPr id="17" name="Rectangle: Rounded Corners 39"/>
            <p:cNvSpPr/>
            <p:nvPr/>
          </p:nvSpPr>
          <p:spPr>
            <a:xfrm>
              <a:off x="7695590" y="1597950"/>
              <a:ext cx="3885286" cy="576347"/>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如果后来的上诉发现陪审员错误地解决了 oracle 的决定，他们将被削减。</a:t>
              </a:r>
              <a:endParaRPr lang="en-US" sz="3200" noProof="1">
                <a:solidFill>
                  <a:schemeClr val="bg1"/>
                </a:solidFill>
              </a:endParaRPr>
            </a:p>
          </p:txBody>
        </p:sp>
        <p:grpSp>
          <p:nvGrpSpPr>
            <p:cNvPr id="18" name="Group 17"/>
            <p:cNvGrpSpPr/>
            <p:nvPr/>
          </p:nvGrpSpPr>
          <p:grpSpPr>
            <a:xfrm>
              <a:off x="6707124" y="1410006"/>
              <a:ext cx="4873752" cy="0"/>
              <a:chOff x="6707124" y="561442"/>
              <a:chExt cx="4873752" cy="0"/>
            </a:xfrm>
            <a:grpFill/>
          </p:grpSpPr>
          <p:cxnSp>
            <p:nvCxnSpPr>
              <p:cNvPr id="19" name="Straight Connector 18"/>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5" name="TextBox 41"/>
            <p:cNvSpPr txBox="1"/>
            <p:nvPr/>
          </p:nvSpPr>
          <p:spPr>
            <a:xfrm>
              <a:off x="6926281" y="1496477"/>
              <a:ext cx="550151" cy="206879"/>
            </a:xfrm>
            <a:prstGeom prst="rect">
              <a:avLst/>
            </a:prstGeom>
            <a:grpFill/>
          </p:spPr>
          <p:txBody>
            <a:bodyPr wrap="square" rtlCol="0" anchor="b">
              <a:spAutoFit/>
            </a:bodyPr>
            <a:lstStyle/>
            <a:p>
              <a:r>
                <a:rPr lang="en-US" sz="2800" b="1" dirty="0"/>
                <a:t>03</a:t>
              </a:r>
              <a:endParaRPr lang="en-US" sz="2800" b="1" dirty="0"/>
            </a:p>
          </p:txBody>
        </p:sp>
      </p:grpSp>
      <p:grpSp>
        <p:nvGrpSpPr>
          <p:cNvPr id="27" name="Group 26"/>
          <p:cNvGrpSpPr/>
          <p:nvPr/>
        </p:nvGrpSpPr>
        <p:grpSpPr>
          <a:xfrm rot="0">
            <a:off x="2388870" y="10852785"/>
            <a:ext cx="10838815" cy="2014079"/>
            <a:chOff x="6707124" y="1410006"/>
            <a:chExt cx="4873752" cy="905577"/>
          </a:xfrm>
          <a:noFill/>
        </p:grpSpPr>
        <p:sp>
          <p:nvSpPr>
            <p:cNvPr id="28" name="Rectangle: Rounded Corners 46"/>
            <p:cNvSpPr/>
            <p:nvPr/>
          </p:nvSpPr>
          <p:spPr>
            <a:xfrm>
              <a:off x="7695590" y="1505731"/>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在创建了一定数量的法定人数并询问市场的真实结果后，如果仍有争议，则案件将转至所有 ZTG 持有者的全球投票以报告结果。</a:t>
              </a:r>
              <a:endParaRPr lang="en-US" sz="3200" noProof="1">
                <a:solidFill>
                  <a:schemeClr val="bg1"/>
                </a:solidFill>
              </a:endParaRPr>
            </a:p>
          </p:txBody>
        </p:sp>
        <p:grpSp>
          <p:nvGrpSpPr>
            <p:cNvPr id="53" name="Group 52"/>
            <p:cNvGrpSpPr/>
            <p:nvPr/>
          </p:nvGrpSpPr>
          <p:grpSpPr>
            <a:xfrm>
              <a:off x="6707124" y="1410006"/>
              <a:ext cx="4873752" cy="0"/>
              <a:chOff x="6707124" y="561442"/>
              <a:chExt cx="4873752" cy="0"/>
            </a:xfrm>
            <a:grpFill/>
          </p:grpSpPr>
          <p:cxnSp>
            <p:nvCxnSpPr>
              <p:cNvPr id="54" name="Straight Connector 53"/>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56" name="TextBox 48"/>
            <p:cNvSpPr txBox="1"/>
            <p:nvPr/>
          </p:nvSpPr>
          <p:spPr>
            <a:xfrm>
              <a:off x="6926281" y="1698551"/>
              <a:ext cx="550151" cy="234675"/>
            </a:xfrm>
            <a:prstGeom prst="rect">
              <a:avLst/>
            </a:prstGeom>
            <a:grpFill/>
          </p:spPr>
          <p:txBody>
            <a:bodyPr wrap="square" rtlCol="0" anchor="b">
              <a:spAutoFit/>
            </a:bodyPr>
            <a:lstStyle/>
            <a:p>
              <a:r>
                <a:rPr lang="en-US" sz="2800" b="1" dirty="0"/>
                <a:t>04</a:t>
              </a:r>
              <a:endParaRPr lang="en-US" sz="2800" b="1" dirty="0"/>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1"/>
          </p:cNvPicPr>
          <p:nvPr/>
        </p:nvPicPr>
        <p:blipFill>
          <a:blip r:embed="rId2"/>
          <a:stretch>
            <a:fillRect/>
          </a:stretch>
        </p:blipFill>
        <p:spPr>
          <a:xfrm>
            <a:off x="0" y="8322230"/>
            <a:ext cx="24384000" cy="5402740"/>
          </a:xfrm>
          <a:prstGeom prst="rect">
            <a:avLst/>
          </a:prstGeom>
          <a:ln w="12700">
            <a:miter lim="400000"/>
            <a:headEnd/>
            <a:tailEnd/>
          </a:ln>
        </p:spPr>
      </p:pic>
      <p:grpSp>
        <p:nvGrpSpPr>
          <p:cNvPr id="225" name="Группа"/>
          <p:cNvGrpSpPr/>
          <p:nvPr/>
        </p:nvGrpSpPr>
        <p:grpSpPr>
          <a:xfrm>
            <a:off x="1531674" y="12104436"/>
            <a:ext cx="5617981" cy="473711"/>
            <a:chOff x="0" y="0"/>
            <a:chExt cx="5617980" cy="473710"/>
          </a:xfrm>
        </p:grpSpPr>
        <p:sp>
          <p:nvSpPr>
            <p:cNvPr id="220" name="1"/>
            <p:cNvSpPr txBox="1"/>
            <p:nvPr/>
          </p:nvSpPr>
          <p:spPr>
            <a:xfrm>
              <a:off x="0" y="0"/>
              <a:ext cx="1315115"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1</a:t>
              </a:r>
            </a:p>
          </p:txBody>
        </p:sp>
        <p:sp>
          <p:nvSpPr>
            <p:cNvPr id="221" name="Zeitgeist"/>
            <p:cNvSpPr txBox="1"/>
            <p:nvPr/>
          </p:nvSpPr>
          <p:spPr>
            <a:xfrm>
              <a:off x="961651" y="0"/>
              <a:ext cx="1952248"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Zeitgeist</a:t>
              </a:r>
            </a:p>
          </p:txBody>
        </p:sp>
        <p:sp>
          <p:nvSpPr>
            <p:cNvPr id="222" name="Presentation"/>
            <p:cNvSpPr txBox="1"/>
            <p:nvPr/>
          </p:nvSpPr>
          <p:spPr>
            <a:xfrm>
              <a:off x="3067240" y="0"/>
              <a:ext cx="2550741"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Presentation</a:t>
              </a:r>
            </a:p>
          </p:txBody>
        </p:sp>
        <p:sp>
          <p:nvSpPr>
            <p:cNvPr id="223" name="Кружок"/>
            <p:cNvSpPr/>
            <p:nvPr/>
          </p:nvSpPr>
          <p:spPr>
            <a:xfrm>
              <a:off x="2625863"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sp>
          <p:nvSpPr>
            <p:cNvPr id="224" name="Кружок"/>
            <p:cNvSpPr/>
            <p:nvPr/>
          </p:nvSpPr>
          <p:spPr>
            <a:xfrm>
              <a:off x="595704"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grpSp>
      <p:pic>
        <p:nvPicPr>
          <p:cNvPr id="2" name="图片 1" descr="Zeitgeist"/>
          <p:cNvPicPr>
            <a:picLocks noChangeAspect="1"/>
          </p:cNvPicPr>
          <p:nvPr/>
        </p:nvPicPr>
        <p:blipFill>
          <a:blip r:embed="rId3"/>
          <a:stretch>
            <a:fillRect/>
          </a:stretch>
        </p:blipFill>
        <p:spPr>
          <a:xfrm>
            <a:off x="0" y="71755"/>
            <a:ext cx="24336375" cy="1368996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2" name="图片 1" descr="134342508-07093bba-28cb-4a5d-9368-581b93511419"/>
          <p:cNvPicPr>
            <a:picLocks noChangeAspect="1"/>
          </p:cNvPicPr>
          <p:nvPr/>
        </p:nvPicPr>
        <p:blipFill>
          <a:blip r:embed="rId3"/>
          <a:stretch>
            <a:fillRect/>
          </a:stretch>
        </p:blipFill>
        <p:spPr>
          <a:xfrm>
            <a:off x="22225" y="0"/>
            <a:ext cx="24384000" cy="1371600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Seer</a:t>
            </a:r>
            <a:r>
              <a:rPr lang="zh-CN" altLang="en-US">
                <a:solidFill>
                  <a:srgbClr val="FFFFFF"/>
                </a:solidFill>
                <a:sym typeface="Helvetica Neue"/>
              </a:rPr>
              <a:t>项目介绍</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707199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latin typeface="Helvetica Neue"/>
                <a:ea typeface="Helvetica Neue"/>
                <a:cs typeface="Helvetica Neue"/>
                <a:sym typeface="Helvetica Neue"/>
              </a:rPr>
              <a:t>BetaNet</a:t>
            </a:r>
            <a:r>
              <a:rPr lang="zh-CN" altLang="en-US">
                <a:solidFill>
                  <a:srgbClr val="FFFFFF"/>
                </a:solidFill>
                <a:latin typeface="Helvetica Neue"/>
                <a:ea typeface="Helvetica Neue"/>
                <a:cs typeface="Helvetica Neue"/>
                <a:sym typeface="Helvetica Neue"/>
              </a:rPr>
              <a:t>测试网活动介绍</a:t>
            </a:r>
            <a:br>
              <a:rPr lang="zh-CN" altLang="en-US" b="1" i="0" u="none" strike="noStrike" cap="none">
                <a:solidFill>
                  <a:srgbClr val="FFFFFF"/>
                </a:solidFill>
                <a:latin typeface="Helvetica Neue"/>
                <a:ea typeface="Helvetica Neue"/>
                <a:cs typeface="Helvetica Neue"/>
                <a:sym typeface="Helvetica Neue"/>
              </a:rPr>
            </a:b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1"/>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250" y="2825433"/>
            <a:ext cx="92062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Prediction Market - </a:t>
            </a:r>
            <a:r>
              <a:rPr lang="zh-CN" altLang="en-US" sz="4000" b="1" i="0" u="none" strike="noStrike" cap="none">
                <a:solidFill>
                  <a:srgbClr val="FFFFFF"/>
                </a:solidFill>
                <a:latin typeface="Helvetica Neue"/>
                <a:ea typeface="Helvetica Neue"/>
                <a:cs typeface="Helvetica Neue"/>
                <a:sym typeface="Helvetica Neue"/>
              </a:rPr>
              <a:t>预测市场</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419258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a:t>
            </a:r>
            <a:r>
              <a:rPr lang="en-US" sz="4000" b="1" i="0" u="none" strike="noStrike" cap="none">
                <a:solidFill>
                  <a:srgbClr val="FFFFFF"/>
                </a:solidFill>
                <a:latin typeface="Helvetica Neue"/>
                <a:ea typeface="Helvetica Neue"/>
                <a:cs typeface="Helvetica Neue"/>
                <a:sym typeface="Helvetica Neue"/>
              </a:rPr>
              <a:t>Futarchy </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1"/>
          <p:nvPr/>
        </p:nvSpPr>
        <p:spPr>
          <a:xfrm>
            <a:off x="1492250" y="550322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Zeitgeist</a:t>
            </a:r>
            <a:r>
              <a:rPr lang="zh-CN" altLang="en-US" sz="4000" b="1" i="0" u="none" strike="noStrike" cap="none">
                <a:solidFill>
                  <a:srgbClr val="FFFFFF"/>
                </a:solidFill>
                <a:latin typeface="Helvetica Neue"/>
                <a:ea typeface="Helvetica Neue"/>
                <a:cs typeface="Helvetica Neue"/>
                <a:sym typeface="Helvetica Neue"/>
              </a:rPr>
              <a:t>介绍</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1"/>
          <p:nvPr/>
        </p:nvSpPr>
        <p:spPr>
          <a:xfrm>
            <a:off x="1475740" y="677830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a:t>
            </a:r>
            <a:r>
              <a:rPr lang="en-US" sz="4000" b="1">
                <a:solidFill>
                  <a:srgbClr val="FFFFFF"/>
                </a:solidFill>
                <a:latin typeface="Helvetica Neue"/>
                <a:ea typeface="Helvetica Neue"/>
                <a:cs typeface="Helvetica Neue"/>
                <a:sym typeface="Helvetica Neue"/>
              </a:rPr>
              <a:t>Seer</a:t>
            </a:r>
            <a:r>
              <a:rPr lang="zh-CN" altLang="en-US" sz="4000" b="1">
                <a:solidFill>
                  <a:srgbClr val="FFFFFF"/>
                </a:solidFill>
                <a:latin typeface="Helvetica Neue"/>
                <a:ea typeface="Helvetica Neue"/>
                <a:cs typeface="Helvetica Neue"/>
                <a:sym typeface="Helvetica Neue"/>
              </a:rPr>
              <a:t>项目</a:t>
            </a:r>
            <a:r>
              <a:rPr lang="zh-CN" altLang="en-US" sz="4000" b="1">
                <a:solidFill>
                  <a:srgbClr val="FFFFFF"/>
                </a:solidFill>
                <a:latin typeface="Helvetica Neue"/>
                <a:ea typeface="Helvetica Neue"/>
                <a:cs typeface="Helvetica Neue"/>
                <a:sym typeface="Helvetica Neue"/>
              </a:rPr>
              <a:t>介绍</a:t>
            </a:r>
            <a:endParaRPr lang="zh-CN" altLang="en-US" sz="4000" b="1">
              <a:solidFill>
                <a:srgbClr val="FFFFFF"/>
              </a:solidFill>
              <a:latin typeface="Helvetica Neue"/>
              <a:ea typeface="Helvetica Neue"/>
              <a:cs typeface="Helvetica Neue"/>
              <a:sym typeface="Helvetica Neue"/>
            </a:endParaRPr>
          </a:p>
        </p:txBody>
      </p:sp>
      <p:sp>
        <p:nvSpPr>
          <p:cNvPr id="2" name="Google Shape;73;p15"/>
          <p:cNvSpPr txBox="1"/>
          <p:nvPr/>
        </p:nvSpPr>
        <p:spPr>
          <a:xfrm>
            <a:off x="1459230" y="7981634"/>
            <a:ext cx="10717530" cy="716915"/>
          </a:xfrm>
          <a:prstGeom prst="rect">
            <a:avLst/>
          </a:prstGeom>
          <a:noFill/>
          <a:ln>
            <a:noFill/>
          </a:ln>
        </p:spPr>
        <p:txBody>
          <a:bodyPr spcFirstLastPara="1" wrap="square" lIns="50800" tIns="50800" rIns="50800" bIns="50800" anchor="ctr" anchorCtr="0">
            <a:spAutoFit/>
          </a:bodyPr>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BetaNet</a:t>
            </a:r>
            <a:r>
              <a:rPr lang="zh-CN" altLang="en-US" sz="4000" b="1" i="0" u="none" strike="noStrike" cap="none">
                <a:solidFill>
                  <a:srgbClr val="FFFFFF"/>
                </a:solidFill>
                <a:latin typeface="Helvetica Neue"/>
                <a:ea typeface="Helvetica Neue"/>
                <a:cs typeface="Helvetica Neue"/>
                <a:sym typeface="Helvetica Neue"/>
              </a:rPr>
              <a:t>测试网活动</a:t>
            </a:r>
            <a:r>
              <a:rPr lang="zh-CN" altLang="en-US" sz="4000" b="1" i="0" u="none" strike="noStrike" cap="none">
                <a:solidFill>
                  <a:srgbClr val="FFFFFF"/>
                </a:solidFill>
                <a:latin typeface="Helvetica Neue"/>
                <a:ea typeface="Helvetica Neue"/>
                <a:cs typeface="Helvetica Neue"/>
                <a:sym typeface="Helvetica Neue"/>
              </a:rPr>
              <a:t>介绍</a:t>
            </a:r>
            <a:endParaRPr lang="zh-CN" altLang="en-US" sz="4000" b="1" i="0" u="none" strike="noStrike" cap="none">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r>
              <a:rPr lang="zh-CN" altLang="en-US" sz="6000">
                <a:solidFill>
                  <a:schemeClr val="bg1"/>
                </a:solidFill>
                <a:latin typeface="微软雅黑" panose="020B0503020204020204" charset="-122"/>
                <a:ea typeface="微软雅黑" panose="020B0503020204020204" charset="-122"/>
              </a:rPr>
              <a:t>预测市场</a:t>
            </a: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a:t>
            </a:r>
            <a:endParaRPr lang="zh-CN" sz="5400">
              <a:latin typeface="微软雅黑" panose="020B0503020204020204" charset="-122"/>
              <a:ea typeface="微软雅黑" panose="020B0503020204020204" charset="-122"/>
            </a:endParaRPr>
          </a:p>
        </p:txBody>
      </p:sp>
      <p:sp>
        <p:nvSpPr>
          <p:cNvPr id="158" name="Built on Substrate, Ready for Polkadot"/>
          <p:cNvSpPr txBox="1"/>
          <p:nvPr/>
        </p:nvSpPr>
        <p:spPr>
          <a:xfrm>
            <a:off x="11285908" y="2371408"/>
            <a:ext cx="10926752" cy="2686685"/>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pPr>
              <a:lnSpc>
                <a:spcPct val="120000"/>
              </a:lnSpc>
            </a:pPr>
            <a:r>
              <a:rPr>
                <a:latin typeface="微软雅黑" panose="020B0503020204020204" charset="-122"/>
                <a:ea typeface="微软雅黑" panose="020B0503020204020204" charset="-122"/>
                <a:cs typeface="微软雅黑" panose="020B0503020204020204" charset="-122"/>
              </a:rPr>
              <a:t>预测市场是一群对未来事件或结果进行推测的人的集合。这些事件包括(但不限于)选举、公司的销售、商品的价格波动、甚至天气的变化，以及几乎任何可以事后客观核实的事件或结果。</a:t>
            </a:r>
            <a:endParaRPr>
              <a:latin typeface="微软雅黑" panose="020B0503020204020204" charset="-122"/>
              <a:ea typeface="微软雅黑" panose="020B0503020204020204" charset="-122"/>
              <a:cs typeface="微软雅黑" panose="020B0503020204020204" charset="-122"/>
            </a:endParaRPr>
          </a:p>
        </p:txBody>
      </p:sp>
      <p:sp>
        <p:nvSpPr>
          <p:cNvPr id="15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1350625" y="6521450"/>
            <a:ext cx="10982960" cy="5272405"/>
          </a:xfrm>
          <a:prstGeom prst="rect">
            <a:avLst/>
          </a:prstGeom>
          <a:ln w="12700">
            <a:miter lim="400000"/>
          </a:ln>
        </p:spPr>
        <p:txBody>
          <a:bodyPr wrap="square"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pPr algn="l">
              <a:lnSpc>
                <a:spcPct val="120000"/>
              </a:lnSpc>
              <a:buFont typeface="Arial" panose="020B0604020202020204" pitchFamily="34" charset="0"/>
            </a:pPr>
            <a:r>
              <a:rPr sz="3500" b="1">
                <a:solidFill>
                  <a:srgbClr val="B5C1CA"/>
                </a:solidFill>
                <a:latin typeface="微软雅黑" panose="020B0503020204020204" charset="-122"/>
                <a:ea typeface="微软雅黑" panose="020B0503020204020204" charset="-122"/>
                <a:cs typeface="+mn-cs"/>
              </a:rPr>
              <a:t>市场预测的主要目的是对未知未来结果的信念的集合。因为它们包含了各种各样的想法和观点，预测市场已经被证明是一种非常有效的预测工具。</a:t>
            </a: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r>
              <a:rPr sz="3500" b="1">
                <a:solidFill>
                  <a:srgbClr val="B5C1CA"/>
                </a:solidFill>
                <a:latin typeface="微软雅黑" panose="020B0503020204020204" charset="-122"/>
                <a:ea typeface="微软雅黑" panose="020B0503020204020204" charset="-122"/>
                <a:cs typeface="+mn-cs"/>
              </a:rPr>
              <a:t>从时间的角度来说，随着时间的推移，距离公布结果时间越近，其预测的结果就越接近现实，同样的，其价格也会越高。</a:t>
            </a:r>
            <a:endParaRPr sz="3500" b="1">
              <a:solidFill>
                <a:srgbClr val="B5C1CA"/>
              </a:solidFill>
              <a:latin typeface="微软雅黑" panose="020B0503020204020204" charset="-122"/>
              <a:ea typeface="微软雅黑" panose="020B0503020204020204" charset="-122"/>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a:t>
            </a:r>
            <a:r>
              <a:rPr lang="zh-CN" sz="5400">
                <a:latin typeface="微软雅黑" panose="020B0503020204020204" charset="-122"/>
                <a:ea typeface="微软雅黑" panose="020B0503020204020204" charset="-122"/>
              </a:rPr>
              <a:t>分类</a:t>
            </a:r>
            <a:endParaRPr lang="zh-CN" sz="5400">
              <a:latin typeface="微软雅黑" panose="020B0503020204020204" charset="-122"/>
              <a:ea typeface="微软雅黑" panose="020B0503020204020204" charset="-122"/>
            </a:endParaRPr>
          </a:p>
        </p:txBody>
      </p:sp>
      <p:sp>
        <p:nvSpPr>
          <p:cNvPr id="3" name="Text Box 2"/>
          <p:cNvSpPr txBox="1"/>
          <p:nvPr/>
        </p:nvSpPr>
        <p:spPr>
          <a:xfrm>
            <a:off x="1247775" y="2465706"/>
            <a:ext cx="10102850" cy="3640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1. </a:t>
            </a:r>
            <a:r>
              <a:rPr kumimoji="0" lang="zh-CN" altLang="en-US"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二元市场</a:t>
            </a:r>
            <a:r>
              <a:rPr kumimoji="0" lang="en-US" altLang="zh-CN"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 / Binary Markets</a:t>
            </a:r>
            <a:endParaRPr kumimoji="0" lang="zh-CN" altLang="en-US"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结果只有两种可能的预测市场。</a:t>
            </a:r>
            <a:endParaRPr lang="zh-CN" altLang="en-US" sz="3200" noProof="1">
              <a:solidFill>
                <a:schemeClr val="tx1">
                  <a:lumMod val="65000"/>
                  <a:lumOff val="35000"/>
                </a:schemeClr>
              </a:solidFill>
              <a:ea typeface="宋体" panose="02010600030101010101" pitchFamily="2" charset="-122"/>
            </a:endParaRPr>
          </a:p>
          <a:p>
            <a:pPr algn="just">
              <a:spcAft>
                <a:spcPts val="1200"/>
              </a:spcAft>
            </a:pPr>
            <a:endParaRPr lang="zh-CN" altLang="en-US" sz="3200" noProof="1">
              <a:solidFill>
                <a:schemeClr val="tx1">
                  <a:lumMod val="65000"/>
                  <a:lumOff val="35000"/>
                </a:schemeClr>
              </a:solidFill>
              <a:ea typeface="宋体" panose="02010600030101010101" pitchFamily="2" charset="-122"/>
            </a:endParaRPr>
          </a:p>
          <a:p>
            <a:pPr algn="just">
              <a:spcAft>
                <a:spcPts val="1200"/>
              </a:spcAft>
            </a:pPr>
            <a:r>
              <a:rPr lang="en-US" altLang="zh-CN" sz="3200">
                <a:solidFill>
                  <a:schemeClr val="tx1">
                    <a:lumMod val="65000"/>
                    <a:lumOff val="35000"/>
                  </a:schemeClr>
                </a:solidFill>
                <a:ea typeface="宋体" panose="02010600030101010101" pitchFamily="2" charset="-122"/>
                <a:sym typeface="+mn-ea"/>
              </a:rPr>
              <a:t>  </a:t>
            </a:r>
            <a:r>
              <a:rPr lang="zh-CN" altLang="en-US" sz="3200">
                <a:solidFill>
                  <a:schemeClr val="bg1"/>
                </a:solidFill>
                <a:ea typeface="宋体" panose="02010600030101010101" pitchFamily="2" charset="-122"/>
                <a:sym typeface="+mn-ea"/>
              </a:rPr>
              <a:t>乔拜登是否会获得美国总统？</a:t>
            </a:r>
            <a:endParaRPr lang="zh-CN" altLang="en-US" sz="3200"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 </a:t>
            </a:r>
            <a:r>
              <a:rPr lang="zh-CN" altLang="en-US" sz="3200">
                <a:solidFill>
                  <a:schemeClr val="bg1"/>
                </a:solidFill>
                <a:ea typeface="宋体" panose="02010600030101010101" pitchFamily="2" charset="-122"/>
                <a:sym typeface="+mn-ea"/>
              </a:rPr>
              <a:t>是</a:t>
            </a:r>
            <a:r>
              <a:rPr lang="en-US" altLang="zh-CN" sz="3200">
                <a:solidFill>
                  <a:schemeClr val="bg1"/>
                </a:solidFill>
                <a:ea typeface="宋体" panose="02010600030101010101" pitchFamily="2" charset="-122"/>
                <a:sym typeface="+mn-ea"/>
              </a:rPr>
              <a:t>/</a:t>
            </a:r>
            <a:r>
              <a:rPr lang="zh-CN" altLang="en-US" sz="3200">
                <a:solidFill>
                  <a:schemeClr val="bg1"/>
                </a:solidFill>
                <a:ea typeface="宋体" panose="02010600030101010101" pitchFamily="2" charset="-122"/>
                <a:sym typeface="+mn-ea"/>
              </a:rPr>
              <a:t>否</a:t>
            </a:r>
            <a:endParaRPr kumimoji="0" lang="zh-CN" altLang="en-US" sz="3200" i="0" u="none" strike="noStrike" cap="none" spc="0" normalizeH="0" baseline="0">
              <a:ln>
                <a:noFill/>
              </a:ln>
              <a:solidFill>
                <a:schemeClr val="bg1"/>
              </a:solidFill>
              <a:effectLst/>
              <a:uFillTx/>
              <a:latin typeface="+mn-lt"/>
              <a:ea typeface="宋体" panose="02010600030101010101" pitchFamily="2" charset="-122"/>
              <a:cs typeface="+mn-cs"/>
              <a:sym typeface="+mn-ea"/>
            </a:endParaRPr>
          </a:p>
        </p:txBody>
      </p:sp>
      <p:sp>
        <p:nvSpPr>
          <p:cNvPr id="2" name="Text Box 2"/>
          <p:cNvSpPr txBox="1"/>
          <p:nvPr/>
        </p:nvSpPr>
        <p:spPr>
          <a:xfrm>
            <a:off x="1159510" y="7113271"/>
            <a:ext cx="10102850" cy="3640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2. </a:t>
            </a:r>
            <a:r>
              <a:rPr kumimoji="0" lang="zh-CN" altLang="en-US"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标量市场</a:t>
            </a:r>
            <a:r>
              <a:rPr kumimoji="0" lang="en-US" altLang="zh-CN"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 / Scalar Markets</a:t>
            </a:r>
            <a:endParaRPr kumimoji="0" lang="zh-CN" altLang="en-US"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结果是具体的数值的预测市场。</a:t>
            </a:r>
            <a:endParaRPr lang="zh-CN" altLang="en-US" sz="3200" b="1" noProof="1">
              <a:solidFill>
                <a:schemeClr val="bg1"/>
              </a:solidFill>
              <a:ea typeface="宋体" panose="02010600030101010101" pitchFamily="2" charset="-122"/>
            </a:endParaRPr>
          </a:p>
          <a:p>
            <a:pPr algn="just">
              <a:spcAft>
                <a:spcPts val="1200"/>
              </a:spcAft>
            </a:pPr>
            <a:endParaRPr lang="zh-CN" altLang="en-US" sz="3200" b="1"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2021</a:t>
            </a:r>
            <a:r>
              <a:rPr lang="zh-CN" altLang="en-US" sz="3200">
                <a:solidFill>
                  <a:schemeClr val="bg1"/>
                </a:solidFill>
                <a:ea typeface="宋体" panose="02010600030101010101" pitchFamily="2" charset="-122"/>
                <a:sym typeface="+mn-ea"/>
              </a:rPr>
              <a:t>年</a:t>
            </a:r>
            <a:r>
              <a:rPr lang="en-US" altLang="zh-CN" sz="3200">
                <a:solidFill>
                  <a:schemeClr val="bg1"/>
                </a:solidFill>
                <a:ea typeface="宋体" panose="02010600030101010101" pitchFamily="2" charset="-122"/>
                <a:sym typeface="+mn-ea"/>
              </a:rPr>
              <a:t>7</a:t>
            </a:r>
            <a:r>
              <a:rPr lang="zh-CN" altLang="en-US" sz="3200">
                <a:solidFill>
                  <a:schemeClr val="bg1"/>
                </a:solidFill>
                <a:ea typeface="宋体" panose="02010600030101010101" pitchFamily="2" charset="-122"/>
                <a:sym typeface="+mn-ea"/>
              </a:rPr>
              <a:t>月某地的降水总量</a:t>
            </a:r>
            <a:endParaRPr lang="zh-CN" altLang="en-US" sz="3200"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——xx</a:t>
            </a:r>
            <a:r>
              <a:rPr lang="zh-CN" altLang="en-US" sz="3200">
                <a:solidFill>
                  <a:schemeClr val="bg1"/>
                </a:solidFill>
                <a:ea typeface="宋体" panose="02010600030101010101" pitchFamily="2" charset="-122"/>
                <a:sym typeface="+mn-ea"/>
              </a:rPr>
              <a:t>毫米</a:t>
            </a:r>
            <a:endParaRPr kumimoji="0" lang="zh-CN" altLang="en-US" sz="3200" i="0" u="none" strike="noStrike" cap="none" spc="0" normalizeH="0" baseline="0">
              <a:ln>
                <a:noFill/>
              </a:ln>
              <a:solidFill>
                <a:schemeClr val="bg1"/>
              </a:solidFill>
              <a:effectLst/>
              <a:uFillTx/>
              <a:latin typeface="+mn-lt"/>
              <a:ea typeface="宋体" panose="02010600030101010101" pitchFamily="2" charset="-122"/>
              <a:cs typeface="+mn-cs"/>
              <a:sym typeface="+mn-ea"/>
            </a:endParaRPr>
          </a:p>
        </p:txBody>
      </p:sp>
      <p:sp>
        <p:nvSpPr>
          <p:cNvPr id="4" name="Text Box 2"/>
          <p:cNvSpPr txBox="1"/>
          <p:nvPr/>
        </p:nvSpPr>
        <p:spPr>
          <a:xfrm>
            <a:off x="11547475" y="7168516"/>
            <a:ext cx="10102850" cy="3640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3. </a:t>
            </a:r>
            <a:r>
              <a:rPr kumimoji="0" lang="zh-CN" altLang="en-US"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组合市场</a:t>
            </a:r>
            <a:r>
              <a:rPr kumimoji="0" lang="en-US" altLang="zh-CN"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 / Combinatorial Market</a:t>
            </a:r>
            <a:r>
              <a:rPr kumimoji="0" lang="en-US" altLang="zh-CN"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s</a:t>
            </a:r>
            <a:endParaRPr kumimoji="0" lang="en-US" altLang="zh-CN" sz="360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结果是具体的数值的预测市场。</a:t>
            </a:r>
            <a:endParaRPr lang="zh-CN" altLang="en-US" sz="3200" b="1" noProof="1">
              <a:solidFill>
                <a:schemeClr val="bg1"/>
              </a:solidFill>
              <a:ea typeface="宋体" panose="02010600030101010101" pitchFamily="2" charset="-122"/>
            </a:endParaRPr>
          </a:p>
          <a:p>
            <a:pPr algn="just">
              <a:spcAft>
                <a:spcPts val="1200"/>
              </a:spcAft>
            </a:pPr>
            <a:endParaRPr lang="zh-CN" altLang="en-US" sz="3200" b="1"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2021</a:t>
            </a:r>
            <a:r>
              <a:rPr lang="zh-CN" altLang="en-US" sz="3200">
                <a:solidFill>
                  <a:schemeClr val="bg1"/>
                </a:solidFill>
                <a:ea typeface="宋体" panose="02010600030101010101" pitchFamily="2" charset="-122"/>
                <a:sym typeface="+mn-ea"/>
              </a:rPr>
              <a:t>年</a:t>
            </a:r>
            <a:r>
              <a:rPr lang="en-US" altLang="zh-CN" sz="3200">
                <a:solidFill>
                  <a:schemeClr val="bg1"/>
                </a:solidFill>
                <a:ea typeface="宋体" panose="02010600030101010101" pitchFamily="2" charset="-122"/>
                <a:sym typeface="+mn-ea"/>
              </a:rPr>
              <a:t>7</a:t>
            </a:r>
            <a:r>
              <a:rPr lang="zh-CN" altLang="en-US" sz="3200">
                <a:solidFill>
                  <a:schemeClr val="bg1"/>
                </a:solidFill>
                <a:ea typeface="宋体" panose="02010600030101010101" pitchFamily="2" charset="-122"/>
                <a:sym typeface="+mn-ea"/>
              </a:rPr>
              <a:t>月某地的降水总量</a:t>
            </a:r>
            <a:endParaRPr lang="zh-CN" altLang="en-US" sz="3200"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——xx</a:t>
            </a:r>
            <a:r>
              <a:rPr lang="zh-CN" altLang="en-US" sz="3200">
                <a:solidFill>
                  <a:schemeClr val="bg1"/>
                </a:solidFill>
                <a:ea typeface="宋体" panose="02010600030101010101" pitchFamily="2" charset="-122"/>
                <a:sym typeface="+mn-ea"/>
              </a:rPr>
              <a:t>毫米</a:t>
            </a:r>
            <a:endParaRPr kumimoji="0" lang="zh-CN" altLang="en-US" sz="3200" i="0" u="none" strike="noStrike" cap="none" spc="0" normalizeH="0" baseline="0">
              <a:ln>
                <a:noFill/>
              </a:ln>
              <a:solidFill>
                <a:schemeClr val="bg1"/>
              </a:solidFill>
              <a:effectLst/>
              <a:uFillTx/>
              <a:latin typeface="+mn-lt"/>
              <a:ea typeface="宋体" panose="02010600030101010101" pitchFamily="2" charset="-122"/>
              <a:cs typeface="+mn-cs"/>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预测市场的例子</a:t>
            </a:r>
            <a:endParaRPr lang="zh-CN" sz="5400">
              <a:latin typeface="微软雅黑" panose="020B0503020204020204" charset="-122"/>
              <a:ea typeface="微软雅黑" panose="020B0503020204020204" charset="-122"/>
            </a:endParaRPr>
          </a:p>
        </p:txBody>
      </p:sp>
      <p:pic>
        <p:nvPicPr>
          <p:cNvPr id="2" name="Picture 1"/>
          <p:cNvPicPr>
            <a:picLocks noChangeAspect="1"/>
          </p:cNvPicPr>
          <p:nvPr/>
        </p:nvPicPr>
        <p:blipFill>
          <a:blip r:embed="rId3"/>
          <a:stretch>
            <a:fillRect/>
          </a:stretch>
        </p:blipFill>
        <p:spPr>
          <a:xfrm>
            <a:off x="902335" y="2389505"/>
            <a:ext cx="11485880" cy="7325360"/>
          </a:xfrm>
          <a:prstGeom prst="rect">
            <a:avLst/>
          </a:prstGeom>
        </p:spPr>
      </p:pic>
      <p:sp>
        <p:nvSpPr>
          <p:cNvPr id="3" name="Text Box 2"/>
          <p:cNvSpPr txBox="1"/>
          <p:nvPr/>
        </p:nvSpPr>
        <p:spPr>
          <a:xfrm>
            <a:off x="13834110" y="2302193"/>
            <a:ext cx="10102850" cy="83705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lang="en-US" sz="2800">
                <a:solidFill>
                  <a:schemeClr val="bg1"/>
                </a:solidFill>
                <a:sym typeface="Helvetica Neue"/>
              </a:rPr>
              <a:t>假设你参加了亚马逊总部的预测市场,投资10美元。投资10美元，你将分别获得奥斯汀、菲尼克斯和芝加哥的10股股票，然后你可以继续按当前市场股价与其他市场参与者一起出售。</a:t>
            </a: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lang="en-US" sz="2800">
                <a:solidFill>
                  <a:schemeClr val="bg1"/>
                </a:solidFill>
                <a:sym typeface="Helvetica Neue"/>
              </a:rPr>
              <a:t>如果你相信奥斯汀将是亚马逊选择的城市，你会卖掉你所有的凤凰城和芝加哥的股票。菲尼克斯和芝加哥股票的价格取决于市场对亚马逊选择的芝加哥或菲尼克斯的估价。假设市场相信芝加哥以50%的概率获胜，凤凰城以10%的概率获胜，你可以以5美元的价格卖出芝加哥股票，以1美元的价格卖出凤凰城股票。</a:t>
            </a: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lang="en-US" sz="2800">
                <a:solidFill>
                  <a:schemeClr val="bg1"/>
                </a:solidFill>
                <a:sym typeface="Helvetica Neue"/>
              </a:rPr>
              <a:t>这意味着你只投资了10美元（最初投入）—5美元（出售芝加哥股票所得）—1美元（出售凤凰城股票所得）=4美元来购买10股奥斯汀股票。如果亚马逊最终选择了奥斯汀，那么你的奥斯汀股票价值为10美元，而芝加哥和凤凰城的股票价值为0美元。因此，你的利润为10-4美元（投资购买奥斯汀股票）=6美元。</a:t>
            </a: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280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Futarchy</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Zeitgeist</a:t>
            </a:r>
            <a:r>
              <a:rPr lang="zh-CN" altLang="en-US">
                <a:solidFill>
                  <a:srgbClr val="FFFFFF"/>
                </a:solidFill>
                <a:sym typeface="Helvetica Neue"/>
              </a:rPr>
              <a:t>介绍</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285273" y="3122551"/>
            <a:ext cx="10926754" cy="2898898"/>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58" name="Built on Substrate, Ready for Polkadot"/>
          <p:cNvSpPr txBox="1"/>
          <p:nvPr/>
        </p:nvSpPr>
        <p:spPr>
          <a:xfrm>
            <a:off x="11285273" y="6235796"/>
            <a:ext cx="10926752" cy="634808"/>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Built on Substrate, Ready for Polkadot</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1789</Words>
  <Application>WPS 演示</Application>
  <PresentationFormat/>
  <Paragraphs>122</Paragraphs>
  <Slides>19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宋体</vt:lpstr>
      <vt:lpstr>Wingdings</vt:lpstr>
      <vt:lpstr>Helvetica Neue</vt:lpstr>
      <vt:lpstr>Helvetica Neue Medium</vt:lpstr>
      <vt:lpstr>微软雅黑</vt:lpstr>
      <vt:lpstr>Exo 2</vt:lpstr>
      <vt:lpstr>Verdana</vt:lpstr>
      <vt:lpstr>Arial Unicode MS</vt:lpstr>
      <vt:lpstr>Segoe Print</vt:lpstr>
      <vt:lpstr>Helvetica Neue</vt:lpstr>
      <vt:lpstr>幼圆</vt:lpstr>
      <vt:lpstr>Calibri</vt:lpstr>
      <vt:lpstr>21_BasicWhite</vt:lpstr>
      <vt:lpstr>PowerPoint 演示文稿</vt:lpstr>
      <vt:lpstr>PowerPoint 演示文稿</vt:lpstr>
      <vt:lpstr>Prediction Market </vt:lpstr>
      <vt:lpstr>PowerPoint 演示文稿</vt:lpstr>
      <vt:lpstr>PowerPoint 演示文稿</vt:lpstr>
      <vt:lpstr>PowerPoint 演示文稿</vt:lpstr>
      <vt:lpstr>Futarchy </vt:lpstr>
      <vt:lpstr>Zeitgeist介绍 </vt:lpstr>
      <vt:lpstr>PowerPoint 演示文稿</vt:lpstr>
      <vt:lpstr>PowerPoint 演示文稿</vt:lpstr>
      <vt:lpstr>PowerPoint 演示文稿</vt:lpstr>
      <vt:lpstr>PowerPoint 演示文稿</vt:lpstr>
      <vt:lpstr>PowerPoint 演示文稿</vt:lpstr>
      <vt:lpstr>PowerPoint 演示文稿</vt:lpstr>
      <vt:lpstr>Seer项目介绍 </vt:lpstr>
      <vt:lpstr>PowerPoint 演示文稿</vt:lpstr>
      <vt:lpstr>BetaNet测试网活动介绍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yukai</cp:lastModifiedBy>
  <cp:revision>7</cp:revision>
  <dcterms:created xsi:type="dcterms:W3CDTF">2021-09-23T14:28:00Z</dcterms:created>
  <dcterms:modified xsi:type="dcterms:W3CDTF">2021-10-23T02:06:48Z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DF427DFEACD740F79CB0F2AABB97A48F</vt:lpwstr>
  </property>
  <property fmtid="{D5CDD505-2E9C-101B-9397-08002B2CF9AE}" pid="3" name="KSOProductBuildVer">
    <vt:lpwstr>2052-11.1.0.10938</vt:lpwstr>
  </property>
</Properties>
</file>